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837EC39-BCEE-43DD-8446-19CFC3F432A9}" type="datetimeFigureOut">
              <a:rPr lang="ru-RU" smtClean="0"/>
              <a:t>10.09.2019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339695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396632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3870878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513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2095161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837EC39-BCEE-43DD-8446-19CFC3F432A9}" type="datetimeFigureOut">
              <a:rPr lang="ru-RU" smtClean="0"/>
              <a:t>10.09.2019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180395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2837EC39-BCEE-43DD-8446-19CFC3F432A9}" type="datetimeFigureOut">
              <a:rPr lang="ru-RU" smtClean="0"/>
              <a:t>10.09.2019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2949728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7EC39-BCEE-43DD-8446-19CFC3F432A9}" type="datetimeFigureOut">
              <a:rPr lang="ru-RU" smtClean="0"/>
              <a:t>10.09.2019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68662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7EC39-BCEE-43DD-8446-19CFC3F432A9}" type="datetimeFigureOut">
              <a:rPr lang="ru-RU" smtClean="0"/>
              <a:t>10.09.2019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385125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837EC39-BCEE-43DD-8446-19CFC3F432A9}" type="datetimeFigureOut">
              <a:rPr lang="ru-RU" smtClean="0"/>
              <a:t>10.09.2019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117610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837EC39-BCEE-43DD-8446-19CFC3F432A9}" type="datetimeFigureOut">
              <a:rPr lang="ru-RU" smtClean="0"/>
              <a:t>10.09.2019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401881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39923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837EC39-BCEE-43DD-8446-19CFC3F432A9}" type="datetimeFigureOut">
              <a:rPr lang="ru-RU" smtClean="0"/>
              <a:t>10.09.2019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91830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837EC39-BCEE-43DD-8446-19CFC3F432A9}" type="datetimeFigureOut">
              <a:rPr lang="ru-RU" smtClean="0"/>
              <a:t>10.09.2019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133748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837EC39-BCEE-43DD-8446-19CFC3F432A9}" type="datetimeFigureOut">
              <a:rPr lang="ru-RU" smtClean="0"/>
              <a:t>10.09.2019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26116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1126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837EC39-BCEE-43DD-8446-19CFC3F432A9}" type="datetimeFigureOut">
              <a:rPr lang="ru-RU" smtClean="0"/>
              <a:t>10.09.2019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CB3B4E-22B8-453A-AD35-CF842BCAAC61}" type="slidenum">
              <a:rPr lang="ru-RU" smtClean="0"/>
              <a:t>‹#›</a:t>
            </a:fld>
            <a:endParaRPr lang="ru-RU"/>
          </a:p>
        </p:txBody>
      </p:sp>
    </p:spTree>
    <p:extLst>
      <p:ext uri="{BB962C8B-B14F-4D97-AF65-F5344CB8AC3E}">
        <p14:creationId xmlns:p14="http://schemas.microsoft.com/office/powerpoint/2010/main" val="223623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837EC39-BCEE-43DD-8446-19CFC3F432A9}" type="datetimeFigureOut">
              <a:rPr lang="ru-RU" smtClean="0"/>
              <a:t>10.09.2019</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0CB3B4E-22B8-453A-AD35-CF842BCAAC61}" type="slidenum">
              <a:rPr lang="ru-RU" smtClean="0"/>
              <a:t>‹#›</a:t>
            </a:fld>
            <a:endParaRPr lang="ru-RU"/>
          </a:p>
        </p:txBody>
      </p:sp>
    </p:spTree>
    <p:extLst>
      <p:ext uri="{BB962C8B-B14F-4D97-AF65-F5344CB8AC3E}">
        <p14:creationId xmlns:p14="http://schemas.microsoft.com/office/powerpoint/2010/main" val="64389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1947408"/>
          </a:xfrm>
        </p:spPr>
        <p:txBody>
          <a:bodyPr/>
          <a:lstStyle/>
          <a:p>
            <a:r>
              <a:rPr lang="ru-RU" b="1" dirty="0">
                <a:latin typeface="Times New Roman" panose="02020603050405020304" pitchFamily="18" charset="0"/>
                <a:cs typeface="Times New Roman" panose="02020603050405020304" pitchFamily="18" charset="0"/>
              </a:rPr>
              <a:t>Тема 1. Характеристика некоммерческой сферы</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3805990"/>
            <a:ext cx="8689976" cy="1371599"/>
          </a:xfrm>
        </p:spPr>
        <p:txBody>
          <a:bodyPr>
            <a:normAutofit lnSpcReduction="10000"/>
          </a:bodyPr>
          <a:lstStyle/>
          <a:p>
            <a:pPr algn="l"/>
            <a:r>
              <a:rPr lang="ru-RU" dirty="0">
                <a:solidFill>
                  <a:schemeClr val="tx1"/>
                </a:solidFill>
                <a:latin typeface="Times New Roman" panose="02020603050405020304" pitchFamily="18" charset="0"/>
                <a:cs typeface="Times New Roman" panose="02020603050405020304" pitchFamily="18" charset="0"/>
              </a:rPr>
              <a:t>1</a:t>
            </a:r>
            <a:r>
              <a:rPr lang="ru-RU" dirty="0" smtClean="0">
                <a:solidFill>
                  <a:schemeClr val="tx1"/>
                </a:solidFill>
                <a:latin typeface="Times New Roman" panose="02020603050405020304" pitchFamily="18" charset="0"/>
                <a:cs typeface="Times New Roman" panose="02020603050405020304" pitchFamily="18" charset="0"/>
              </a:rPr>
              <a:t>. Понятие </a:t>
            </a:r>
            <a:r>
              <a:rPr lang="ru-RU" dirty="0">
                <a:solidFill>
                  <a:schemeClr val="tx1"/>
                </a:solidFill>
                <a:latin typeface="Times New Roman" panose="02020603050405020304" pitchFamily="18" charset="0"/>
                <a:cs typeface="Times New Roman" panose="02020603050405020304" pitchFamily="18" charset="0"/>
              </a:rPr>
              <a:t>некоммерческой сферы</a:t>
            </a:r>
          </a:p>
          <a:p>
            <a:pPr algn="l"/>
            <a:r>
              <a:rPr lang="ru-RU" dirty="0">
                <a:solidFill>
                  <a:schemeClr val="tx1"/>
                </a:solidFill>
                <a:latin typeface="Times New Roman" panose="02020603050405020304" pitchFamily="18" charset="0"/>
                <a:cs typeface="Times New Roman" panose="02020603050405020304" pitchFamily="18" charset="0"/>
              </a:rPr>
              <a:t>2</a:t>
            </a:r>
            <a:r>
              <a:rPr lang="ru-RU" dirty="0" smtClean="0">
                <a:solidFill>
                  <a:schemeClr val="tx1"/>
                </a:solidFill>
                <a:latin typeface="Times New Roman" panose="02020603050405020304" pitchFamily="18" charset="0"/>
                <a:cs typeface="Times New Roman" panose="02020603050405020304" pitchFamily="18" charset="0"/>
              </a:rPr>
              <a:t>. Организационно-правовые </a:t>
            </a:r>
            <a:r>
              <a:rPr lang="ru-RU" dirty="0">
                <a:solidFill>
                  <a:schemeClr val="tx1"/>
                </a:solidFill>
                <a:latin typeface="Times New Roman" panose="02020603050405020304" pitchFamily="18" charset="0"/>
                <a:cs typeface="Times New Roman" panose="02020603050405020304" pitchFamily="18" charset="0"/>
              </a:rPr>
              <a:t>формы некоммерческих организации </a:t>
            </a:r>
          </a:p>
          <a:p>
            <a:endParaRPr lang="ru-RU" dirty="0"/>
          </a:p>
        </p:txBody>
      </p:sp>
    </p:spTree>
    <p:extLst>
      <p:ext uri="{BB962C8B-B14F-4D97-AF65-F5344CB8AC3E}">
        <p14:creationId xmlns:p14="http://schemas.microsoft.com/office/powerpoint/2010/main" val="413477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87648" y="443222"/>
            <a:ext cx="10363826" cy="537410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УЧРЕЖДЕНИЕ</a:t>
            </a:r>
          </a:p>
          <a:p>
            <a:pPr marL="0" indent="0" algn="just">
              <a:buNone/>
            </a:pPr>
            <a:r>
              <a:rPr lang="ru-RU" cap="none" dirty="0" smtClean="0">
                <a:latin typeface="Times New Roman" panose="02020603050405020304" pitchFamily="18" charset="0"/>
                <a:cs typeface="Times New Roman" panose="02020603050405020304" pitchFamily="18" charset="0"/>
              </a:rPr>
              <a:t> </a:t>
            </a:r>
            <a:r>
              <a:rPr lang="ru-RU" sz="2400" cap="none" dirty="0" smtClean="0">
                <a:latin typeface="Times New Roman" panose="02020603050405020304" pitchFamily="18" charset="0"/>
                <a:cs typeface="Times New Roman" panose="02020603050405020304" pitchFamily="18" charset="0"/>
              </a:rPr>
              <a:t>Значительную часть некоммерческих организаций в некоммерческой сфере составляют учреждения. Особенность учреждения состоит в том, что оно не является собственником своего имущества и владеет им на праве оперативного управления. Собственником имущества выступает учредитель (государство, профсоюзы и т.д.), который контролирует сохранность переданного учреждению имущества. Учреждение не имеет право совершать какие-либо операции с данным имуществом без согласования с собственником. </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24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313510"/>
            <a:ext cx="10363826" cy="5477690"/>
          </a:xfrm>
        </p:spPr>
        <p:txBody>
          <a:bodyPr>
            <a:normAutofit/>
          </a:bodyPr>
          <a:lstStyle/>
          <a:p>
            <a:pPr marL="0" indent="0" algn="just">
              <a:buNone/>
            </a:pPr>
            <a:r>
              <a:rPr lang="ru-RU" sz="2400" cap="none" dirty="0">
                <a:latin typeface="Times New Roman" panose="02020603050405020304" pitchFamily="18" charset="0"/>
                <a:cs typeface="Times New Roman" panose="02020603050405020304" pitchFamily="18" charset="0"/>
              </a:rPr>
              <a:t>Учредитель в свою очередь обязан в полном или частичном объеме финансировать деятельность учреждения (государственные учреждения финансируются из соответствующих бюджетов). Кроме того, учредитель несет субсидиарную ответственность по долгам учреждения (в случае неуплаты долгов, кредиторы имеют право выставить счета учредителю учреждения). В </a:t>
            </a:r>
            <a:r>
              <a:rPr lang="ru-RU" sz="2400" cap="none" dirty="0" smtClean="0">
                <a:latin typeface="Times New Roman" panose="02020603050405020304" pitchFamily="18" charset="0"/>
                <a:cs typeface="Times New Roman" panose="02020603050405020304" pitchFamily="18" charset="0"/>
              </a:rPr>
              <a:t>России </a:t>
            </a:r>
            <a:r>
              <a:rPr lang="ru-RU" sz="2400" cap="none" dirty="0">
                <a:latin typeface="Times New Roman" panose="02020603050405020304" pitchFamily="18" charset="0"/>
                <a:cs typeface="Times New Roman" panose="02020603050405020304" pitchFamily="18" charset="0"/>
              </a:rPr>
              <a:t>в форме учреждения действуют большинство вузов, организаций культуры, медицинских организаций.</a:t>
            </a:r>
          </a:p>
          <a:p>
            <a:endParaRPr lang="ru-RU" sz="2400" dirty="0"/>
          </a:p>
        </p:txBody>
      </p:sp>
      <p:pic>
        <p:nvPicPr>
          <p:cNvPr id="4" name="Рисунок 3" descr="Исследовательский университет: инструкция по сборке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95" y="3437164"/>
            <a:ext cx="3352174" cy="2857500"/>
          </a:xfrm>
          <a:prstGeom prst="rect">
            <a:avLst/>
          </a:prstGeom>
        </p:spPr>
      </p:pic>
      <p:pic>
        <p:nvPicPr>
          <p:cNvPr id="5" name="Рисунок 4" descr="File:&lt;strong&gt;Poliklinika&lt;/strong&gt; Sustova Chodov 6500.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1685" y="3437164"/>
            <a:ext cx="3451397" cy="2857500"/>
          </a:xfrm>
          <a:prstGeom prst="rect">
            <a:avLst/>
          </a:prstGeom>
        </p:spPr>
      </p:pic>
      <p:pic>
        <p:nvPicPr>
          <p:cNvPr id="6" name="Рисунок 5" descr="Maria Zankovetska Theatre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2898" y="3437164"/>
            <a:ext cx="3649982" cy="2857500"/>
          </a:xfrm>
          <a:prstGeom prst="rect">
            <a:avLst/>
          </a:prstGeom>
        </p:spPr>
      </p:pic>
    </p:spTree>
    <p:extLst>
      <p:ext uri="{BB962C8B-B14F-4D97-AF65-F5344CB8AC3E}">
        <p14:creationId xmlns:p14="http://schemas.microsoft.com/office/powerpoint/2010/main" val="402506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313509"/>
            <a:ext cx="10363826" cy="6100353"/>
          </a:xfrm>
        </p:spPr>
        <p:txBody>
          <a:bodyPr>
            <a:normAutofit/>
          </a:bodyPr>
          <a:lstStyle/>
          <a:p>
            <a:pPr indent="0" algn="ctr">
              <a:lnSpc>
                <a:spcPct val="150000"/>
              </a:lnSpc>
              <a:spcAft>
                <a:spcPts val="0"/>
              </a:spcAft>
              <a:buNone/>
            </a:pPr>
            <a:r>
              <a:rPr lang="ru-RU" sz="2200" b="1" cap="none" dirty="0" smtClean="0">
                <a:latin typeface="Times New Roman" panose="02020603050405020304" pitchFamily="18" charset="0"/>
                <a:ea typeface="Times New Roman" panose="02020603050405020304" pitchFamily="18" charset="0"/>
                <a:cs typeface="Times New Roman" panose="02020603050405020304" pitchFamily="18" charset="0"/>
              </a:rPr>
              <a:t>ФОНД</a:t>
            </a:r>
          </a:p>
          <a:p>
            <a:pPr indent="457200" algn="just">
              <a:lnSpc>
                <a:spcPct val="150000"/>
              </a:lnSpc>
              <a:spcAft>
                <a:spcPts val="0"/>
              </a:spcAft>
            </a:pPr>
            <a:r>
              <a:rPr lang="ru-RU" sz="2200" cap="none" dirty="0" smtClean="0">
                <a:latin typeface="Times New Roman" panose="02020603050405020304" pitchFamily="18" charset="0"/>
                <a:ea typeface="Times New Roman" panose="02020603050405020304" pitchFamily="18" charset="0"/>
                <a:cs typeface="Times New Roman" panose="02020603050405020304" pitchFamily="18" charset="0"/>
              </a:rPr>
              <a:t>Фонд может учреждаться физическими и юридическими лицами на основе добровольных имущественных взносов для некоммерческих целей. В отличие от учреждения, которое владеет имуществом на правах оперативного управления и не несет полную ответственность по своим долгам, фонд является собственником своего имущества и полностью отвечает по своим обязательствам. Фонд имеет право активно заниматься предпринимательской деятельностью и выступает в большинстве случаев как финансовый институт (размещает средства на счетах банков, страховых компаний, в ценные бумаги). Обязательным органом управления фонда является попечительский совет, который осуществляет надзор за деятельностью фонда, расходованием финансовых средств.</a:t>
            </a:r>
            <a:endParaRPr lang="ru-RU" sz="2200" cap="none"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ru-RU" sz="2200" cap="none" dirty="0"/>
          </a:p>
        </p:txBody>
      </p:sp>
    </p:spTree>
    <p:extLst>
      <p:ext uri="{BB962C8B-B14F-4D97-AF65-F5344CB8AC3E}">
        <p14:creationId xmlns:p14="http://schemas.microsoft.com/office/powerpoint/2010/main" val="418162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79269" y="287384"/>
            <a:ext cx="10598331" cy="6413862"/>
          </a:xfrm>
        </p:spPr>
        <p:txBody>
          <a:bodyPr>
            <a:noAutofit/>
          </a:bodyPr>
          <a:lstStyle/>
          <a:p>
            <a:pPr marL="0" indent="457200" algn="ctr">
              <a:spcBef>
                <a:spcPts val="0"/>
              </a:spcBef>
              <a:buNone/>
            </a:pPr>
            <a:r>
              <a:rPr lang="ru-RU" sz="2400" b="1" cap="none" dirty="0" smtClean="0">
                <a:latin typeface="Times New Roman" panose="02020603050405020304" pitchFamily="18" charset="0"/>
                <a:cs typeface="Times New Roman" panose="02020603050405020304" pitchFamily="18" charset="0"/>
              </a:rPr>
              <a:t>Виды фондов</a:t>
            </a:r>
          </a:p>
          <a:p>
            <a:pPr marL="0" indent="457200" algn="just">
              <a:spcBef>
                <a:spcPts val="0"/>
              </a:spcBef>
              <a:buNone/>
            </a:pPr>
            <a:r>
              <a:rPr lang="ru-RU" sz="2400" b="1" cap="none" dirty="0" smtClean="0">
                <a:latin typeface="Times New Roman" panose="02020603050405020304" pitchFamily="18" charset="0"/>
                <a:cs typeface="Times New Roman" panose="02020603050405020304" pitchFamily="18" charset="0"/>
              </a:rPr>
              <a:t>Частные фонды </a:t>
            </a:r>
            <a:r>
              <a:rPr lang="ru-RU" sz="2400" cap="none" dirty="0" smtClean="0">
                <a:latin typeface="Times New Roman" panose="02020603050405020304" pitchFamily="18" charset="0"/>
                <a:cs typeface="Times New Roman" panose="02020603050405020304" pitchFamily="18" charset="0"/>
              </a:rPr>
              <a:t>– фонды, учрежденные за счет средств одного или нескольких частных лиц.</a:t>
            </a:r>
          </a:p>
          <a:p>
            <a:pPr marL="0" indent="457200" algn="just">
              <a:spcBef>
                <a:spcPts val="0"/>
              </a:spcBef>
              <a:buNone/>
            </a:pPr>
            <a:r>
              <a:rPr lang="ru-RU" sz="2400" b="1" cap="none" dirty="0" smtClean="0">
                <a:latin typeface="Times New Roman" panose="02020603050405020304" pitchFamily="18" charset="0"/>
                <a:cs typeface="Times New Roman" panose="02020603050405020304" pitchFamily="18" charset="0"/>
              </a:rPr>
              <a:t>Корпоративные фонды </a:t>
            </a:r>
            <a:r>
              <a:rPr lang="ru-RU" sz="2400" cap="none" dirty="0" smtClean="0">
                <a:latin typeface="Times New Roman" panose="02020603050405020304" pitchFamily="18" charset="0"/>
                <a:cs typeface="Times New Roman" panose="02020603050405020304" pitchFamily="18" charset="0"/>
              </a:rPr>
              <a:t>– фонды, учрежденные одной или несколькими компаниями в некоммерческих целях (благотворительных, культурных, образовательных). </a:t>
            </a:r>
          </a:p>
        </p:txBody>
      </p:sp>
      <p:pic>
        <p:nvPicPr>
          <p:cNvPr id="4" name="Рисунок 3" descr="&quot;&lt;strong&gt;Сорос&lt;/strong&gt;-Кыргызстан&quot; &lt;strong&gt;Фонду&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66" y="3134649"/>
            <a:ext cx="2490476" cy="1790048"/>
          </a:xfrm>
          <a:prstGeom prst="rect">
            <a:avLst/>
          </a:prstGeom>
        </p:spPr>
      </p:pic>
      <p:pic>
        <p:nvPicPr>
          <p:cNvPr id="5" name="Рисунок 4" descr="Восемь очень богатых людей, которые уверены, что высшее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138" y="5029200"/>
            <a:ext cx="2695062" cy="1593669"/>
          </a:xfrm>
          <a:prstGeom prst="rect">
            <a:avLst/>
          </a:prstGeom>
        </p:spPr>
      </p:pic>
      <p:pic>
        <p:nvPicPr>
          <p:cNvPr id="6" name="Рисунок 5" descr="&lt;strong&gt;Вишневская&lt;/strong&gt;, Галина Павловна — Википедия"/>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816" y="3108087"/>
            <a:ext cx="2590618" cy="1790048"/>
          </a:xfrm>
          <a:prstGeom prst="rect">
            <a:avLst/>
          </a:prstGeom>
        </p:spPr>
      </p:pic>
      <p:pic>
        <p:nvPicPr>
          <p:cNvPr id="7" name="Рисунок 6" descr="&lt;strong&gt;Bolshoi&lt;/strong&gt; Theatre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6747" y="2897792"/>
            <a:ext cx="4589417" cy="3725077"/>
          </a:xfrm>
          <a:prstGeom prst="rect">
            <a:avLst/>
          </a:prstGeom>
        </p:spPr>
      </p:pic>
    </p:spTree>
    <p:extLst>
      <p:ext uri="{BB962C8B-B14F-4D97-AF65-F5344CB8AC3E}">
        <p14:creationId xmlns:p14="http://schemas.microsoft.com/office/powerpoint/2010/main" val="193201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99920" y="607565"/>
            <a:ext cx="10363826" cy="3424107"/>
          </a:xfrm>
        </p:spPr>
        <p:txBody>
          <a:bodyPr/>
          <a:lstStyle/>
          <a:p>
            <a:pPr marL="0" indent="457200" algn="just">
              <a:spcBef>
                <a:spcPts val="0"/>
              </a:spcBef>
              <a:buNone/>
            </a:pPr>
            <a:r>
              <a:rPr lang="ru-RU" b="1" cap="none" dirty="0">
                <a:latin typeface="Times New Roman" panose="02020603050405020304" pitchFamily="18" charset="0"/>
                <a:cs typeface="Times New Roman" panose="02020603050405020304" pitchFamily="18" charset="0"/>
              </a:rPr>
              <a:t>Общественные фонды </a:t>
            </a:r>
            <a:r>
              <a:rPr lang="ru-RU" cap="none" dirty="0">
                <a:latin typeface="Times New Roman" panose="02020603050405020304" pitchFamily="18" charset="0"/>
                <a:cs typeface="Times New Roman" panose="02020603050405020304" pitchFamily="18" charset="0"/>
              </a:rPr>
              <a:t>(фонды местных сообществ – </a:t>
            </a:r>
            <a:r>
              <a:rPr lang="en-US" cap="none" dirty="0">
                <a:latin typeface="Times New Roman" panose="02020603050405020304" pitchFamily="18" charset="0"/>
                <a:cs typeface="Times New Roman" panose="02020603050405020304" pitchFamily="18" charset="0"/>
              </a:rPr>
              <a:t>community foundations</a:t>
            </a:r>
            <a:r>
              <a:rPr lang="ru-RU" cap="none" dirty="0">
                <a:latin typeface="Times New Roman" panose="02020603050405020304" pitchFamily="18" charset="0"/>
                <a:cs typeface="Times New Roman" panose="02020603050405020304" pitchFamily="18" charset="0"/>
              </a:rPr>
              <a:t>) – это фонды, образованные за счет средств местных сообществ (города, региона) для поддержки благотворительной, общественной деятельности на своей территории через выдачу грантов, а также через консультирование и иную помощь. </a:t>
            </a:r>
          </a:p>
          <a:p>
            <a:pPr marL="0" indent="457200" algn="just">
              <a:spcBef>
                <a:spcPts val="0"/>
              </a:spcBef>
              <a:buNone/>
            </a:pPr>
            <a:r>
              <a:rPr lang="ru-RU" b="1" cap="none" dirty="0">
                <a:latin typeface="Times New Roman" panose="02020603050405020304" pitchFamily="18" charset="0"/>
                <a:cs typeface="Times New Roman" panose="02020603050405020304" pitchFamily="18" charset="0"/>
              </a:rPr>
              <a:t>Государственные фонды </a:t>
            </a:r>
            <a:r>
              <a:rPr lang="ru-RU" cap="none" dirty="0">
                <a:latin typeface="Times New Roman" panose="02020603050405020304" pitchFamily="18" charset="0"/>
                <a:cs typeface="Times New Roman" panose="02020603050405020304" pitchFamily="18" charset="0"/>
              </a:rPr>
              <a:t>– это фонды, учрежденные государственными органами власти для решения социальных проблем и задач. К государственным фондам относятся бюджетные и внебюджетные фонды.</a:t>
            </a:r>
            <a:endParaRPr lang="ru-RU" b="1" cap="none" dirty="0">
              <a:latin typeface="Times New Roman" panose="02020603050405020304" pitchFamily="18" charset="0"/>
              <a:cs typeface="Times New Roman" panose="02020603050405020304" pitchFamily="18" charset="0"/>
            </a:endParaRPr>
          </a:p>
          <a:p>
            <a:endParaRPr lang="ru-RU" dirty="0"/>
          </a:p>
        </p:txBody>
      </p:sp>
      <p:pic>
        <p:nvPicPr>
          <p:cNvPr id="2" name="Рисунок 1" descr="Повышение пенсии тормозят «серые» зарплаты · Администрация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5" y="3215095"/>
            <a:ext cx="3381375" cy="2857500"/>
          </a:xfrm>
          <a:prstGeom prst="rect">
            <a:avLst/>
          </a:prstGeom>
        </p:spPr>
      </p:pic>
      <p:pic>
        <p:nvPicPr>
          <p:cNvPr id="5" name="Рисунок 4" descr="Федеральный фонд &lt;strong&gt;обязательного медицинского страхования&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295" y="3215095"/>
            <a:ext cx="2793651" cy="2793651"/>
          </a:xfrm>
          <a:prstGeom prst="rect">
            <a:avLst/>
          </a:prstGeom>
        </p:spPr>
      </p:pic>
      <p:pic>
        <p:nvPicPr>
          <p:cNvPr id="6" name="Рисунок 5" descr="Власти России собрались обложить фрилансеров особым налогом"/>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130" y="3070734"/>
            <a:ext cx="3425736" cy="2350351"/>
          </a:xfrm>
          <a:prstGeom prst="rect">
            <a:avLst/>
          </a:prstGeom>
        </p:spPr>
      </p:pic>
    </p:spTree>
    <p:extLst>
      <p:ext uri="{BB962C8B-B14F-4D97-AF65-F5344CB8AC3E}">
        <p14:creationId xmlns:p14="http://schemas.microsoft.com/office/powerpoint/2010/main" val="160012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30894" y="248196"/>
            <a:ext cx="11090992" cy="6296296"/>
          </a:xfrm>
        </p:spPr>
        <p:txBody>
          <a:bodyPr>
            <a:noAutofit/>
          </a:bodyPr>
          <a:lstStyle/>
          <a:p>
            <a:pPr marL="0" indent="0" algn="ctr">
              <a:spcBef>
                <a:spcPts val="0"/>
              </a:spcBef>
              <a:buNone/>
            </a:pPr>
            <a:r>
              <a:rPr lang="ru-RU" sz="2400" b="1" cap="none" dirty="0" smtClean="0">
                <a:latin typeface="Times New Roman" panose="02020603050405020304" pitchFamily="18" charset="0"/>
                <a:cs typeface="Times New Roman" panose="02020603050405020304" pitchFamily="18" charset="0"/>
              </a:rPr>
              <a:t>Автономная некоммерческая организация </a:t>
            </a:r>
          </a:p>
          <a:p>
            <a:pPr algn="just">
              <a:spcBef>
                <a:spcPts val="0"/>
              </a:spcBef>
            </a:pPr>
            <a:r>
              <a:rPr lang="ru-RU" sz="2400" cap="none" dirty="0" smtClean="0">
                <a:latin typeface="Times New Roman" panose="02020603050405020304" pitchFamily="18" charset="0"/>
                <a:cs typeface="Times New Roman" panose="02020603050405020304" pitchFamily="18" charset="0"/>
              </a:rPr>
              <a:t>Автономная некоммерческая организация создается так же, как и фонд, физическими и юридическими лицами на основе добровольных имущественных взносов. </a:t>
            </a:r>
          </a:p>
          <a:p>
            <a:pPr algn="just">
              <a:spcBef>
                <a:spcPts val="0"/>
              </a:spcBef>
            </a:pPr>
            <a:r>
              <a:rPr lang="ru-RU" sz="2400" cap="none" dirty="0" smtClean="0">
                <a:latin typeface="Times New Roman" panose="02020603050405020304" pitchFamily="18" charset="0"/>
                <a:cs typeface="Times New Roman" panose="02020603050405020304" pitchFamily="18" charset="0"/>
              </a:rPr>
              <a:t>Однако автономная некоммерческая организация специализируется исключительно на предоставлении платных услуг в области образования, культуры, науки и т.д. </a:t>
            </a:r>
          </a:p>
          <a:p>
            <a:pPr algn="just">
              <a:spcBef>
                <a:spcPts val="0"/>
              </a:spcBef>
            </a:pPr>
            <a:r>
              <a:rPr lang="ru-RU" sz="2400" cap="none" dirty="0" smtClean="0">
                <a:latin typeface="Times New Roman" panose="02020603050405020304" pitchFamily="18" charset="0"/>
                <a:cs typeface="Times New Roman" panose="02020603050405020304" pitchFamily="18" charset="0"/>
              </a:rPr>
              <a:t>Автономная некоммерческая организация может оказывать как некоммерческие, так и предпринимательские услуги, которые на практике подчас сложно разграничить. Автономная некоммерческая организация является очень популярной формой, так как она позволяет получать высокие доходы от оказания услуг, при этом имея льготный налоговый статус. </a:t>
            </a:r>
            <a:endParaRPr lang="ru-RU" sz="2400" cap="none" dirty="0">
              <a:latin typeface="Times New Roman" panose="02020603050405020304" pitchFamily="18" charset="0"/>
              <a:cs typeface="Times New Roman" panose="02020603050405020304" pitchFamily="18" charset="0"/>
            </a:endParaRPr>
          </a:p>
        </p:txBody>
      </p:sp>
      <p:pic>
        <p:nvPicPr>
          <p:cNvPr id="2" name="Рисунок 1" descr="Народная &lt;strong&gt;улица&lt;/strong&gt; (Москва) — Википедия"/>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7532" y="5077097"/>
            <a:ext cx="3278776" cy="1615440"/>
          </a:xfrm>
          <a:prstGeom prst="rect">
            <a:avLst/>
          </a:prstGeom>
        </p:spPr>
      </p:pic>
    </p:spTree>
    <p:extLst>
      <p:ext uri="{BB962C8B-B14F-4D97-AF65-F5344CB8AC3E}">
        <p14:creationId xmlns:p14="http://schemas.microsoft.com/office/powerpoint/2010/main" val="32079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470264"/>
            <a:ext cx="10363826" cy="6387736"/>
          </a:xfrm>
        </p:spPr>
        <p:txBody>
          <a:bodyPr>
            <a:normAutofit/>
          </a:bodyPr>
          <a:lstStyle/>
          <a:p>
            <a:pPr marL="0" indent="0" algn="ctr">
              <a:buNone/>
            </a:pPr>
            <a:r>
              <a:rPr lang="ru-RU" sz="2400" b="1" cap="none" dirty="0" smtClean="0">
                <a:latin typeface="Times New Roman" panose="02020603050405020304" pitchFamily="18" charset="0"/>
                <a:cs typeface="Times New Roman" panose="02020603050405020304" pitchFamily="18" charset="0"/>
              </a:rPr>
              <a:t>Некоммерческое партнерство</a:t>
            </a:r>
          </a:p>
          <a:p>
            <a:pPr algn="just"/>
            <a:r>
              <a:rPr lang="ru-RU" sz="2400" cap="none" dirty="0" smtClean="0">
                <a:latin typeface="Times New Roman" panose="02020603050405020304" pitchFamily="18" charset="0"/>
                <a:cs typeface="Times New Roman" panose="02020603050405020304" pitchFamily="18" charset="0"/>
              </a:rPr>
              <a:t>Некоммерческое партнерство создается физическими и юридическими лицами для содействия входящим в него членам в деятельности, направленной на достижение общественных благ. </a:t>
            </a:r>
          </a:p>
          <a:p>
            <a:pPr algn="just"/>
            <a:r>
              <a:rPr lang="ru-RU" sz="2400" cap="none" dirty="0" smtClean="0">
                <a:latin typeface="Times New Roman" panose="02020603050405020304" pitchFamily="18" charset="0"/>
                <a:cs typeface="Times New Roman" panose="02020603050405020304" pitchFamily="18" charset="0"/>
              </a:rPr>
              <a:t>Финансовой базой некоммерческого партнерства являются первоначальные взносы учредителей, регулярные членские взносы и доходы от предпринимательской деятельности. В ответ на членские взносы члены получают право на пользование услугами некоммерческого партнерства. </a:t>
            </a:r>
            <a:endParaRPr lang="ru-RU" sz="2400" cap="none" dirty="0">
              <a:latin typeface="Times New Roman" panose="02020603050405020304" pitchFamily="18" charset="0"/>
              <a:cs typeface="Times New Roman" panose="02020603050405020304" pitchFamily="18" charset="0"/>
            </a:endParaRPr>
          </a:p>
        </p:txBody>
      </p:sp>
      <p:pic>
        <p:nvPicPr>
          <p:cNvPr id="2" name="Рисунок 1" descr="&lt;strong&gt;Фондовая биржа&lt;/strong&gt; РТС — Википедия"/>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862" y="4473374"/>
            <a:ext cx="4763223" cy="1317825"/>
          </a:xfrm>
          <a:prstGeom prst="rect">
            <a:avLst/>
          </a:prstGeom>
        </p:spPr>
      </p:pic>
      <p:pic>
        <p:nvPicPr>
          <p:cNvPr id="4" name="Рисунок 3" descr="Индикатор MACD — Википеди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76" y="4438539"/>
            <a:ext cx="3787412" cy="2227227"/>
          </a:xfrm>
          <a:prstGeom prst="rect">
            <a:avLst/>
          </a:prstGeom>
        </p:spPr>
      </p:pic>
    </p:spTree>
    <p:extLst>
      <p:ext uri="{BB962C8B-B14F-4D97-AF65-F5344CB8AC3E}">
        <p14:creationId xmlns:p14="http://schemas.microsoft.com/office/powerpoint/2010/main" val="63716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391886"/>
            <a:ext cx="10363826" cy="6061165"/>
          </a:xfrm>
        </p:spPr>
        <p:txBody>
          <a:bodyPr>
            <a:noAutofit/>
          </a:bodyPr>
          <a:lstStyle/>
          <a:p>
            <a:pPr algn="just">
              <a:spcBef>
                <a:spcPts val="0"/>
              </a:spcBef>
            </a:pPr>
            <a:r>
              <a:rPr lang="ru-RU" sz="2400" b="1" cap="none" dirty="0" smtClean="0">
                <a:latin typeface="Times New Roman" panose="02020603050405020304" pitchFamily="18" charset="0"/>
                <a:cs typeface="Times New Roman" panose="02020603050405020304" pitchFamily="18" charset="0"/>
              </a:rPr>
              <a:t>Ассоциация (союз). </a:t>
            </a:r>
            <a:r>
              <a:rPr lang="ru-RU" sz="2400" cap="none" dirty="0" smtClean="0">
                <a:latin typeface="Times New Roman" panose="02020603050405020304" pitchFamily="18" charset="0"/>
                <a:cs typeface="Times New Roman" panose="02020603050405020304" pitchFamily="18" charset="0"/>
              </a:rPr>
              <a:t>Ассоциации (союзы) являются объединениями исключительно юридических лиц, как коммерческих, так и некоммерческих. Коммерческие организации создают такие объединения для координации их предпринимательской деятельности, а также представления и защиты общих имущественных интересов.</a:t>
            </a:r>
          </a:p>
          <a:p>
            <a:pPr algn="just">
              <a:spcBef>
                <a:spcPts val="0"/>
              </a:spcBef>
            </a:pPr>
            <a:r>
              <a:rPr lang="ru-RU" sz="2400" cap="none" dirty="0" smtClean="0">
                <a:latin typeface="Times New Roman" panose="02020603050405020304" pitchFamily="18" charset="0"/>
                <a:cs typeface="Times New Roman" panose="02020603050405020304" pitchFamily="18" charset="0"/>
              </a:rPr>
              <a:t>Некоммерческие организации могут учреждать ассоциации (союзы) также для защиты общих имущественных интересов и различных некоммерческих целей. Имущество ассоциации формируется за счет взносов учредителей и регулярных членских взносов.</a:t>
            </a:r>
          </a:p>
          <a:p>
            <a:pPr algn="just">
              <a:spcBef>
                <a:spcPts val="0"/>
              </a:spcBef>
            </a:pPr>
            <a:r>
              <a:rPr lang="ru-RU" sz="2400" cap="none" dirty="0" smtClean="0">
                <a:latin typeface="Times New Roman" panose="02020603050405020304" pitchFamily="18" charset="0"/>
                <a:cs typeface="Times New Roman" panose="02020603050405020304" pitchFamily="18" charset="0"/>
              </a:rPr>
              <a:t>Характерным признаком ассоциаций (союзов), в отличие от других форм некоммерческих организаций, является запрет на ведение предпринимательской деятельности. </a:t>
            </a:r>
            <a:endParaRPr lang="ru-RU" sz="2400" cap="none" dirty="0">
              <a:latin typeface="Times New Roman" panose="02020603050405020304" pitchFamily="18" charset="0"/>
              <a:cs typeface="Times New Roman" panose="02020603050405020304" pitchFamily="18" charset="0"/>
            </a:endParaRPr>
          </a:p>
        </p:txBody>
      </p:sp>
      <p:pic>
        <p:nvPicPr>
          <p:cNvPr id="2" name="Рисунок 1" descr="Ямал (авиакомпания) — Википедия"/>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687" y="5212081"/>
            <a:ext cx="2690949" cy="1358538"/>
          </a:xfrm>
          <a:prstGeom prst="rect">
            <a:avLst/>
          </a:prstGeom>
        </p:spPr>
      </p:pic>
    </p:spTree>
    <p:extLst>
      <p:ext uri="{BB962C8B-B14F-4D97-AF65-F5344CB8AC3E}">
        <p14:creationId xmlns:p14="http://schemas.microsoft.com/office/powerpoint/2010/main" val="321050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470264"/>
            <a:ext cx="10363826" cy="5320936"/>
          </a:xfrm>
        </p:spPr>
        <p:txBody>
          <a:bodyPr>
            <a:noAutofit/>
          </a:bodyPr>
          <a:lstStyle/>
          <a:p>
            <a:pPr marL="0" indent="0" algn="ctr">
              <a:spcBef>
                <a:spcPts val="0"/>
              </a:spcBef>
              <a:buNone/>
            </a:pPr>
            <a:r>
              <a:rPr lang="ru-RU" sz="2400" b="1" cap="none" dirty="0" smtClean="0">
                <a:latin typeface="Times New Roman" panose="02020603050405020304" pitchFamily="18" charset="0"/>
                <a:ea typeface="Times New Roman" panose="02020603050405020304" pitchFamily="18" charset="0"/>
              </a:rPr>
              <a:t>Государственная корпорация </a:t>
            </a:r>
          </a:p>
          <a:p>
            <a:pPr algn="just">
              <a:spcBef>
                <a:spcPts val="0"/>
              </a:spcBef>
            </a:pPr>
            <a:r>
              <a:rPr lang="ru-RU" sz="2400" cap="none" dirty="0" smtClean="0">
                <a:latin typeface="Times New Roman" panose="02020603050405020304" pitchFamily="18" charset="0"/>
                <a:ea typeface="Times New Roman" panose="02020603050405020304" pitchFamily="18" charset="0"/>
              </a:rPr>
              <a:t>Государственная корпорация учреждается </a:t>
            </a:r>
            <a:r>
              <a:rPr lang="ru-RU" sz="2400" cap="none" dirty="0" smtClean="0">
                <a:latin typeface="Times New Roman" panose="02020603050405020304" pitchFamily="18" charset="0"/>
                <a:ea typeface="Times New Roman" panose="02020603050405020304" pitchFamily="18" charset="0"/>
              </a:rPr>
              <a:t>Российской Федерацией </a:t>
            </a:r>
            <a:r>
              <a:rPr lang="ru-RU" sz="2400" cap="none" dirty="0" smtClean="0">
                <a:latin typeface="Times New Roman" panose="02020603050405020304" pitchFamily="18" charset="0"/>
                <a:ea typeface="Times New Roman" panose="02020603050405020304" pitchFamily="18" charset="0"/>
              </a:rPr>
              <a:t>на основе имущественного взноса для осуществления различных общественно-полезных функций. В отличие от государственного учреждения, государственная корпорация является собственником своего имущества и полностью отвечает по своим обязательствам всем своим имуществом. </a:t>
            </a:r>
          </a:p>
          <a:p>
            <a:pPr algn="just">
              <a:spcBef>
                <a:spcPts val="0"/>
              </a:spcBef>
            </a:pPr>
            <a:r>
              <a:rPr lang="ru-RU" sz="2400" cap="none" dirty="0" smtClean="0">
                <a:latin typeface="Times New Roman" panose="02020603050405020304" pitchFamily="18" charset="0"/>
                <a:ea typeface="Times New Roman" panose="02020603050405020304" pitchFamily="18" charset="0"/>
              </a:rPr>
              <a:t>Эта форма некоммерческих организаций является новой, введенной в действие только в 1999 г., Но уже получившей распространение. Одним из примеров государственной корпорации является корпорация по управлению накопительной частью пенсий населения. </a:t>
            </a:r>
            <a:endParaRPr lang="ru-RU" sz="2400" cap="none" dirty="0"/>
          </a:p>
        </p:txBody>
      </p:sp>
      <p:pic>
        <p:nvPicPr>
          <p:cNvPr id="2" name="Рисунок 1" descr="Как это работает: Новая пенсионная реформа — Город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435" y="4861536"/>
            <a:ext cx="4101737" cy="1859327"/>
          </a:xfrm>
          <a:prstGeom prst="rect">
            <a:avLst/>
          </a:prstGeom>
        </p:spPr>
      </p:pic>
    </p:spTree>
    <p:extLst>
      <p:ext uri="{BB962C8B-B14F-4D97-AF65-F5344CB8AC3E}">
        <p14:creationId xmlns:p14="http://schemas.microsoft.com/office/powerpoint/2010/main" val="16641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744584"/>
            <a:ext cx="10363826" cy="5046616"/>
          </a:xfrm>
        </p:spPr>
        <p:txBody>
          <a:bodyPr>
            <a:noAutofit/>
          </a:bodyPr>
          <a:lstStyle/>
          <a:p>
            <a:pPr marL="0" indent="0" algn="ctr">
              <a:buNone/>
            </a:pPr>
            <a:r>
              <a:rPr lang="ru-RU" sz="2400" b="1" cap="none" dirty="0" smtClean="0">
                <a:latin typeface="Times New Roman" panose="02020603050405020304" pitchFamily="18" charset="0"/>
                <a:ea typeface="Times New Roman" panose="02020603050405020304" pitchFamily="18" charset="0"/>
              </a:rPr>
              <a:t>Общественная организация </a:t>
            </a:r>
          </a:p>
          <a:p>
            <a:pPr marL="0" indent="0" algn="just">
              <a:buNone/>
            </a:pPr>
            <a:r>
              <a:rPr lang="ru-RU" sz="2400" cap="none" dirty="0" smtClean="0">
                <a:latin typeface="Times New Roman" panose="02020603050405020304" pitchFamily="18" charset="0"/>
                <a:ea typeface="Times New Roman" panose="02020603050405020304" pitchFamily="18" charset="0"/>
              </a:rPr>
              <a:t>Общественная организация создается гражданами и общественными объединениями, имеющими статус юридического лица, в добровольном порядке для защиты общих интересов и достижения совместных целей. Общественная организация может регистрироваться и приобретать права юридического лица, либо функционировать без государственной регистрации и приобретения прав юридического лица. Деятельность общественной организации основана на системе членства, которая предполагает документальное оформление прав и обязанностей членов, регулярную уплату установленных членских взносов и др. </a:t>
            </a:r>
            <a:endParaRPr lang="ru-RU" sz="2400" cap="none" dirty="0"/>
          </a:p>
        </p:txBody>
      </p:sp>
      <p:pic>
        <p:nvPicPr>
          <p:cNvPr id="2" name="Рисунок 1" descr="Приглашение к счастью — Википедия"/>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687" y="4900189"/>
            <a:ext cx="1167262" cy="1782021"/>
          </a:xfrm>
          <a:prstGeom prst="rect">
            <a:avLst/>
          </a:prstGeom>
        </p:spPr>
      </p:pic>
      <p:pic>
        <p:nvPicPr>
          <p:cNvPr id="4" name="Рисунок 3" descr="&lt;strong&gt;Клуб&lt;/strong&gt; Микки Мауса (мультсериал) — Википедия"/>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255" y="4956794"/>
            <a:ext cx="3510904" cy="1725416"/>
          </a:xfrm>
          <a:prstGeom prst="rect">
            <a:avLst/>
          </a:prstGeom>
        </p:spPr>
      </p:pic>
    </p:spTree>
    <p:extLst>
      <p:ext uri="{BB962C8B-B14F-4D97-AF65-F5344CB8AC3E}">
        <p14:creationId xmlns:p14="http://schemas.microsoft.com/office/powerpoint/2010/main" val="337449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1684" y="562849"/>
            <a:ext cx="10908632" cy="1025320"/>
          </a:xfrm>
        </p:spPr>
        <p:txBody>
          <a:bodyPr>
            <a:normAutofit/>
          </a:bodyPr>
          <a:lstStyle/>
          <a:p>
            <a:r>
              <a:rPr lang="ru-RU" b="1" cap="none" dirty="0" smtClean="0">
                <a:latin typeface="Times New Roman" panose="02020603050405020304" pitchFamily="18" charset="0"/>
                <a:cs typeface="Times New Roman" panose="02020603050405020304" pitchFamily="18" charset="0"/>
              </a:rPr>
              <a:t>1. Понятие некоммерческой сферы</a:t>
            </a:r>
            <a:endParaRPr lang="ru-RU" cap="none"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18147" y="1588170"/>
            <a:ext cx="10732169" cy="3669630"/>
          </a:xfrm>
        </p:spPr>
        <p:txBody>
          <a:bodyPr>
            <a:normAutofit/>
          </a:bodyPr>
          <a:lstStyle/>
          <a:p>
            <a:pPr indent="457200" algn="just">
              <a:lnSpc>
                <a:spcPct val="150000"/>
              </a:lnSpc>
            </a:pPr>
            <a:r>
              <a:rPr lang="ru-RU" sz="2400" cap="none" dirty="0" smtClean="0">
                <a:solidFill>
                  <a:schemeClr val="tx1"/>
                </a:solidFill>
                <a:latin typeface="Times New Roman" panose="02020603050405020304" pitchFamily="18" charset="0"/>
                <a:cs typeface="Times New Roman" panose="02020603050405020304" pitchFamily="18" charset="0"/>
              </a:rPr>
              <a:t>Некоммерческий сектор, призванный реализовывать социальные, культурные, благотворительные цели, играет крайне важную роль в рыночной экономике. Резкое повышение значения некоммерческой сферы для развития национальной экономики требует переоценки всего традиционно сложившегося подхода к ее месту и роли в системе хозяйствования. </a:t>
            </a:r>
            <a:endParaRPr lang="ru-RU" sz="24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01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0" indent="0" algn="ctr">
              <a:buNone/>
            </a:pPr>
            <a:r>
              <a:rPr lang="ru-RU" sz="3600" dirty="0" smtClean="0"/>
              <a:t>Спасибо за внимание!</a:t>
            </a:r>
            <a:endParaRPr lang="ru-RU" sz="3600" dirty="0"/>
          </a:p>
        </p:txBody>
      </p:sp>
    </p:spTree>
    <p:extLst>
      <p:ext uri="{BB962C8B-B14F-4D97-AF65-F5344CB8AC3E}">
        <p14:creationId xmlns:p14="http://schemas.microsoft.com/office/powerpoint/2010/main" val="301267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481264"/>
            <a:ext cx="10363826" cy="5309936"/>
          </a:xfrm>
        </p:spPr>
        <p:txBody>
          <a:bodyPr>
            <a:noAutofit/>
          </a:bodyPr>
          <a:lstStyle/>
          <a:p>
            <a:pPr marL="0" indent="457200" algn="just">
              <a:lnSpc>
                <a:spcPct val="150000"/>
              </a:lnSpc>
              <a:spcBef>
                <a:spcPts val="0"/>
              </a:spcBef>
              <a:buNone/>
            </a:pPr>
            <a:r>
              <a:rPr lang="ru-RU" sz="2400" cap="none" dirty="0" smtClean="0">
                <a:latin typeface="Times New Roman" panose="02020603050405020304" pitchFamily="18" charset="0"/>
                <a:cs typeface="Times New Roman" panose="02020603050405020304" pitchFamily="18" charset="0"/>
              </a:rPr>
              <a:t>На протяжении длительного времени российская экономическая наука подразделяла национальное хозяйство </a:t>
            </a:r>
            <a:r>
              <a:rPr lang="ru-RU" sz="2400" u="sng" cap="none" dirty="0" smtClean="0">
                <a:latin typeface="Times New Roman" panose="02020603050405020304" pitchFamily="18" charset="0"/>
                <a:cs typeface="Times New Roman" panose="02020603050405020304" pitchFamily="18" charset="0"/>
              </a:rPr>
              <a:t>на производственную </a:t>
            </a:r>
            <a:r>
              <a:rPr lang="ru-RU" sz="2400" cap="none" dirty="0" smtClean="0">
                <a:latin typeface="Times New Roman" panose="02020603050405020304" pitchFamily="18" charset="0"/>
                <a:cs typeface="Times New Roman" panose="02020603050405020304" pitchFamily="18" charset="0"/>
              </a:rPr>
              <a:t>и </a:t>
            </a:r>
            <a:r>
              <a:rPr lang="ru-RU" sz="2400" u="sng" cap="none" dirty="0" smtClean="0">
                <a:latin typeface="Times New Roman" panose="02020603050405020304" pitchFamily="18" charset="0"/>
                <a:cs typeface="Times New Roman" panose="02020603050405020304" pitchFamily="18" charset="0"/>
              </a:rPr>
              <a:t>непроизводственную сферы</a:t>
            </a:r>
            <a:r>
              <a:rPr lang="ru-RU" sz="2400" cap="none" dirty="0" smtClean="0">
                <a:latin typeface="Times New Roman" panose="02020603050405020304" pitchFamily="18" charset="0"/>
                <a:cs typeface="Times New Roman" panose="02020603050405020304" pitchFamily="18" charset="0"/>
              </a:rPr>
              <a:t>, исходя из процессов создания, распределения и перераспределения национального дохода. К непроизводственной сфере относили такие отрасли как </a:t>
            </a:r>
          </a:p>
          <a:p>
            <a:pPr marL="457200" indent="-457200" algn="just">
              <a:lnSpc>
                <a:spcPct val="150000"/>
              </a:lnSpc>
              <a:spcBef>
                <a:spcPts val="0"/>
              </a:spcBef>
              <a:buFont typeface="+mj-lt"/>
              <a:buAutoNum type="arabicPeriod"/>
            </a:pPr>
            <a:r>
              <a:rPr lang="ru-RU" sz="2400" cap="none" dirty="0" smtClean="0">
                <a:latin typeface="Times New Roman" panose="02020603050405020304" pitchFamily="18" charset="0"/>
                <a:cs typeface="Times New Roman" panose="02020603050405020304" pitchFamily="18" charset="0"/>
              </a:rPr>
              <a:t>«культура и искусство», </a:t>
            </a:r>
          </a:p>
          <a:p>
            <a:pPr marL="457200" indent="-457200" algn="just">
              <a:lnSpc>
                <a:spcPct val="150000"/>
              </a:lnSpc>
              <a:spcBef>
                <a:spcPts val="0"/>
              </a:spcBef>
              <a:buFont typeface="+mj-lt"/>
              <a:buAutoNum type="arabicPeriod"/>
            </a:pPr>
            <a:r>
              <a:rPr lang="ru-RU" sz="2400" cap="none" dirty="0" smtClean="0">
                <a:latin typeface="Times New Roman" panose="02020603050405020304" pitchFamily="18" charset="0"/>
                <a:cs typeface="Times New Roman" panose="02020603050405020304" pitchFamily="18" charset="0"/>
              </a:rPr>
              <a:t>«наука и научное обслуживание», </a:t>
            </a:r>
          </a:p>
          <a:p>
            <a:pPr marL="457200" indent="-457200" algn="just">
              <a:lnSpc>
                <a:spcPct val="150000"/>
              </a:lnSpc>
              <a:spcBef>
                <a:spcPts val="0"/>
              </a:spcBef>
              <a:buFont typeface="+mj-lt"/>
              <a:buAutoNum type="arabicPeriod"/>
            </a:pPr>
            <a:r>
              <a:rPr lang="ru-RU" sz="2400" cap="none" dirty="0" smtClean="0">
                <a:latin typeface="Times New Roman" panose="02020603050405020304" pitchFamily="18" charset="0"/>
                <a:cs typeface="Times New Roman" panose="02020603050405020304" pitchFamily="18" charset="0"/>
              </a:rPr>
              <a:t>«здравоохранение», </a:t>
            </a:r>
          </a:p>
          <a:p>
            <a:pPr marL="457200" indent="-457200" algn="just">
              <a:lnSpc>
                <a:spcPct val="150000"/>
              </a:lnSpc>
              <a:spcBef>
                <a:spcPts val="0"/>
              </a:spcBef>
              <a:buFont typeface="+mj-lt"/>
              <a:buAutoNum type="arabicPeriod"/>
            </a:pPr>
            <a:r>
              <a:rPr lang="ru-RU" sz="2400" cap="none" dirty="0" smtClean="0">
                <a:latin typeface="Times New Roman" panose="02020603050405020304" pitchFamily="18" charset="0"/>
                <a:cs typeface="Times New Roman" panose="02020603050405020304" pitchFamily="18" charset="0"/>
              </a:rPr>
              <a:t>«социальное обеспечение» и т.д. </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07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26835" y="184484"/>
            <a:ext cx="10738295" cy="6516762"/>
          </a:xfrm>
        </p:spPr>
        <p:txBody>
          <a:bodyPr>
            <a:noAutofit/>
          </a:bodyPr>
          <a:lstStyle/>
          <a:p>
            <a:pPr marL="0" indent="457200">
              <a:lnSpc>
                <a:spcPct val="160000"/>
              </a:lnSpc>
              <a:spcBef>
                <a:spcPts val="0"/>
              </a:spcBef>
              <a:buNone/>
            </a:pPr>
            <a:r>
              <a:rPr lang="ru-RU" sz="2400" cap="none" dirty="0" smtClean="0">
                <a:latin typeface="Times New Roman" panose="02020603050405020304" pitchFamily="18" charset="0"/>
                <a:cs typeface="Times New Roman" panose="02020603050405020304" pitchFamily="18" charset="0"/>
              </a:rPr>
              <a:t>Термин «непроизводственный» объяснялся тем, что данная сфера не только не возмещает использованные фонды, но и не производит имеющую самостоятельное движение продукцию.</a:t>
            </a:r>
          </a:p>
          <a:p>
            <a:pPr marL="0" indent="457200" algn="just">
              <a:lnSpc>
                <a:spcPct val="160000"/>
              </a:lnSpc>
              <a:spcBef>
                <a:spcPts val="0"/>
              </a:spcBef>
              <a:buNone/>
            </a:pPr>
            <a:r>
              <a:rPr lang="ru-RU" sz="2400" u="sng" cap="none" dirty="0" smtClean="0">
                <a:latin typeface="Times New Roman" panose="02020603050405020304" pitchFamily="18" charset="0"/>
                <a:cs typeface="Times New Roman" panose="02020603050405020304" pitchFamily="18" charset="0"/>
              </a:rPr>
              <a:t>«Производительная» сфера </a:t>
            </a:r>
            <a:r>
              <a:rPr lang="ru-RU" sz="2400" cap="none" dirty="0" smtClean="0">
                <a:latin typeface="Times New Roman" panose="02020603050405020304" pitchFamily="18" charset="0"/>
                <a:cs typeface="Times New Roman" panose="02020603050405020304" pitchFamily="18" charset="0"/>
              </a:rPr>
              <a:t>занимается созданием различного рода благ, </a:t>
            </a:r>
          </a:p>
          <a:p>
            <a:pPr marL="0" indent="457200" algn="just">
              <a:lnSpc>
                <a:spcPct val="160000"/>
              </a:lnSpc>
              <a:spcBef>
                <a:spcPts val="0"/>
              </a:spcBef>
              <a:buNone/>
            </a:pPr>
            <a:r>
              <a:rPr lang="ru-RU" sz="2400" cap="none" dirty="0" smtClean="0">
                <a:latin typeface="Times New Roman" panose="02020603050405020304" pitchFamily="18" charset="0"/>
                <a:cs typeface="Times New Roman" panose="02020603050405020304" pitchFamily="18" charset="0"/>
              </a:rPr>
              <a:t> - материальных </a:t>
            </a:r>
          </a:p>
          <a:p>
            <a:pPr marL="0" indent="457200" algn="just">
              <a:lnSpc>
                <a:spcPct val="160000"/>
              </a:lnSpc>
              <a:spcBef>
                <a:spcPts val="0"/>
              </a:spcBef>
              <a:buNone/>
            </a:pPr>
            <a:r>
              <a:rPr lang="ru-RU" sz="2400" cap="none" dirty="0" smtClean="0">
                <a:latin typeface="Times New Roman" panose="02020603050405020304" pitchFamily="18" charset="0"/>
                <a:cs typeface="Times New Roman" panose="02020603050405020304" pitchFamily="18" charset="0"/>
              </a:rPr>
              <a:t>- нематериальных</a:t>
            </a:r>
          </a:p>
          <a:p>
            <a:pPr marL="0" indent="457200" algn="just">
              <a:lnSpc>
                <a:spcPct val="160000"/>
              </a:lnSpc>
              <a:spcBef>
                <a:spcPts val="0"/>
              </a:spcBef>
              <a:buNone/>
            </a:pPr>
            <a:r>
              <a:rPr lang="ru-RU" sz="2400" cap="none" dirty="0" smtClean="0">
                <a:latin typeface="Times New Roman" panose="02020603050405020304" pitchFamily="18" charset="0"/>
                <a:cs typeface="Times New Roman" panose="02020603050405020304" pitchFamily="18" charset="0"/>
              </a:rPr>
              <a:t>Под производством нематериальных благ чаще всего подразумевается процесс создания духовных, интеллектуальных, культурных и иных ценностей, направленных на сохранение и расширение образовательного, трудового потенциала общества, формирование условий всестороннего развития личности, воздействие на общественное сознание.</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44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385012"/>
            <a:ext cx="10363826" cy="5406188"/>
          </a:xfrm>
        </p:spPr>
        <p:txBody>
          <a:bodyPr>
            <a:normAutofit/>
          </a:bodyPr>
          <a:lstStyle/>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Согласно ГК РФ, к коммерческому сектору относятся различного рода предприятия, основной целью которых является получение прибыли. </a:t>
            </a:r>
          </a:p>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Некоммерческая сфера, наоборот, объединяет организации, которые не рассматривают в качестве основной цели своей деятельности извлечение прибыли и не распределяют полученную прибыль между участниками.</a:t>
            </a:r>
          </a:p>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 Их работа направлена на достижение культурных, образовательных, научных, благотворительных и иных общественно-полезных целей. </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487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61523" y="328864"/>
            <a:ext cx="10363826" cy="6071936"/>
          </a:xfrm>
        </p:spPr>
        <p:txBody>
          <a:bodyPr>
            <a:noAutofit/>
          </a:bodyPr>
          <a:lstStyle/>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Разнообразные цели деятельности некоммерческих организаций В.Э. </a:t>
            </a:r>
            <a:r>
              <a:rPr lang="ru-RU" sz="2400" cap="none" dirty="0" err="1" smtClean="0">
                <a:latin typeface="Times New Roman" panose="02020603050405020304" pitchFamily="18" charset="0"/>
                <a:cs typeface="Times New Roman" panose="02020603050405020304" pitchFamily="18" charset="0"/>
              </a:rPr>
              <a:t>Гордин</a:t>
            </a:r>
            <a:r>
              <a:rPr lang="ru-RU" sz="2400" cap="none" dirty="0" smtClean="0">
                <a:latin typeface="Times New Roman" panose="02020603050405020304" pitchFamily="18" charset="0"/>
                <a:cs typeface="Times New Roman" panose="02020603050405020304" pitchFamily="18" charset="0"/>
              </a:rPr>
              <a:t> объединяет в одну задачу роста «социального капитала общества». </a:t>
            </a:r>
          </a:p>
          <a:p>
            <a:pPr marL="0" indent="457200" algn="just">
              <a:lnSpc>
                <a:spcPct val="150000"/>
              </a:lnSpc>
              <a:spcBef>
                <a:spcPts val="0"/>
              </a:spcBef>
              <a:buNone/>
            </a:pPr>
            <a:r>
              <a:rPr lang="ru-RU" sz="2400" cap="none" dirty="0" smtClean="0">
                <a:latin typeface="Times New Roman" panose="02020603050405020304" pitchFamily="18" charset="0"/>
                <a:cs typeface="Times New Roman" panose="02020603050405020304" pitchFamily="18" charset="0"/>
              </a:rPr>
              <a:t>Под </a:t>
            </a:r>
            <a:r>
              <a:rPr lang="ru-RU" sz="2400" b="1" cap="none" dirty="0" smtClean="0">
                <a:latin typeface="Times New Roman" panose="02020603050405020304" pitchFamily="18" charset="0"/>
                <a:cs typeface="Times New Roman" panose="02020603050405020304" pitchFamily="18" charset="0"/>
              </a:rPr>
              <a:t>«социальным капиталом» </a:t>
            </a:r>
            <a:r>
              <a:rPr lang="ru-RU" sz="2400" cap="none" dirty="0" smtClean="0">
                <a:latin typeface="Times New Roman" panose="02020603050405020304" pitchFamily="18" charset="0"/>
                <a:cs typeface="Times New Roman" panose="02020603050405020304" pitchFamily="18" charset="0"/>
              </a:rPr>
              <a:t>подразумевается такая «система общественных взаимоотношений, которая предполагает разнообразные формы взаимопомощи и сотрудничества членов отдельных социальных общностей».</a:t>
            </a:r>
          </a:p>
          <a:p>
            <a:pPr marL="0" indent="457200" algn="just">
              <a:lnSpc>
                <a:spcPct val="150000"/>
              </a:lnSpc>
              <a:spcBef>
                <a:spcPts val="0"/>
              </a:spcBef>
              <a:buNone/>
            </a:pPr>
            <a:r>
              <a:rPr lang="ru-RU" sz="2400" cap="none" dirty="0" smtClean="0">
                <a:latin typeface="Times New Roman" panose="02020603050405020304" pitchFamily="18" charset="0"/>
                <a:cs typeface="Times New Roman" panose="02020603050405020304" pitchFamily="18" charset="0"/>
              </a:rPr>
              <a:t>Вместе с тем, формулировка миссии отнюдь не запрещает некоммерческим организациям заниматься прибыльными направлениями работы, но статус таких организаций требует использования полученной прибыли исключительно на цели развития основной некоммерческой деятельности предприятия.</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87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673768"/>
            <a:ext cx="10363826" cy="5117431"/>
          </a:xfrm>
        </p:spPr>
        <p:txBody>
          <a:bodyPr>
            <a:normAutofit/>
          </a:bodyPr>
          <a:lstStyle/>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Кроме того, специфика хозяйственного механизма некоммерческих организаций требует применения особых показателей для оценки эффективности их деятельности. В отличие от прибыльных предприятий анализ эффективности работы некоммерческих организаций носит двойственный характер. Помимо экономической оценки, большое значение придается анализу социальных результатов, которые отражают степень достижения основных целей деятельности некоммерческой организации.</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689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417096"/>
            <a:ext cx="10363826" cy="5374104"/>
          </a:xfrm>
        </p:spPr>
        <p:txBody>
          <a:bodyPr>
            <a:normAutofit/>
          </a:bodyPr>
          <a:lstStyle/>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Некоммерческие организации занимают ведущее место во многих странах. Это обусловлено целями их деятельности, направленными на решение важных социальных вопросов в обществе. В России к некоммерческим, согласно ст. 50 части первой ГК РФ и ст. 2 закона РФ «О некоммерческих организациях», относятся государственные и негосударственные организации. Это учреждения, ассоциации, фонды, автономные некоммерческие организации, некоммерческие партнерства, государственные корпорации и т. д. </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82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625642"/>
            <a:ext cx="10363826" cy="5918849"/>
          </a:xfrm>
        </p:spPr>
        <p:txBody>
          <a:bodyPr>
            <a:noAutofit/>
          </a:bodyPr>
          <a:lstStyle/>
          <a:p>
            <a:pPr marL="0" indent="0" algn="ctr">
              <a:buNone/>
            </a:pPr>
            <a:r>
              <a:rPr lang="ru-RU" sz="2400" b="1" cap="none" dirty="0" smtClean="0">
                <a:latin typeface="Times New Roman" panose="02020603050405020304" pitchFamily="18" charset="0"/>
                <a:cs typeface="Times New Roman" panose="02020603050405020304" pitchFamily="18" charset="0"/>
              </a:rPr>
              <a:t>2. Организационно-правовые формы некоммерческих организаций</a:t>
            </a:r>
          </a:p>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Организационно-правовые формы некоммерческих организаций в России крайне разнообразны. Их регулирование осуществляется на основе двух законов РФ – закона РФ «О некоммерческих организациях» (1996 г.) И закона РФ «об общественных объединениях» (1995 г.).</a:t>
            </a:r>
          </a:p>
          <a:p>
            <a:pPr marL="0" indent="457200" algn="just">
              <a:lnSpc>
                <a:spcPct val="150000"/>
              </a:lnSpc>
              <a:buNone/>
            </a:pPr>
            <a:r>
              <a:rPr lang="ru-RU" sz="2400" cap="none" dirty="0" smtClean="0">
                <a:latin typeface="Times New Roman" panose="02020603050405020304" pitchFamily="18" charset="0"/>
                <a:cs typeface="Times New Roman" panose="02020603050405020304" pitchFamily="18" charset="0"/>
              </a:rPr>
              <a:t>Некоммерческие организации в России могут существовать в организационно-правовой форме учреждения, фонда, автономной некоммерческой организации, некоммерческого партнерства, ассоциации (союза), государственной корпорации, общественной организации, общественного движения и др. </a:t>
            </a:r>
          </a:p>
          <a:p>
            <a:pPr marL="0" indent="0" algn="ctr">
              <a:buNone/>
            </a:pPr>
            <a:endParaRPr lang="ru-RU" sz="24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058841"/>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628</TotalTime>
  <Words>1273</Words>
  <Application>Microsoft Office PowerPoint</Application>
  <PresentationFormat>Широкоэкранный</PresentationFormat>
  <Paragraphs>52</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Times New Roman</vt:lpstr>
      <vt:lpstr>Tw Cen MT</vt:lpstr>
      <vt:lpstr>Капля</vt:lpstr>
      <vt:lpstr>Тема 1. Характеристика некоммерческой сферы</vt:lpstr>
      <vt:lpstr>1. Понятие некоммерческой сферы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Характеристика некоммерческой сферы</dc:title>
  <dc:creator>Пользователь Windows</dc:creator>
  <cp:lastModifiedBy>Пользователь Windows</cp:lastModifiedBy>
  <cp:revision>31</cp:revision>
  <dcterms:created xsi:type="dcterms:W3CDTF">2017-08-29T09:50:25Z</dcterms:created>
  <dcterms:modified xsi:type="dcterms:W3CDTF">2019-09-10T13:26:02Z</dcterms:modified>
</cp:coreProperties>
</file>